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57" r:id="rId4"/>
    <p:sldId id="267" r:id="rId5"/>
    <p:sldId id="258" r:id="rId6"/>
    <p:sldId id="290" r:id="rId7"/>
    <p:sldId id="291" r:id="rId8"/>
    <p:sldId id="288" r:id="rId9"/>
    <p:sldId id="269" r:id="rId10"/>
    <p:sldId id="262" r:id="rId11"/>
    <p:sldId id="272" r:id="rId12"/>
    <p:sldId id="285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411374-71D0-4729-AFF6-ACA64B4CF584}">
          <p14:sldIdLst>
            <p14:sldId id="256"/>
            <p14:sldId id="264"/>
            <p14:sldId id="257"/>
            <p14:sldId id="267"/>
            <p14:sldId id="258"/>
            <p14:sldId id="290"/>
            <p14:sldId id="291"/>
            <p14:sldId id="288"/>
            <p14:sldId id="269"/>
            <p14:sldId id="262"/>
            <p14:sldId id="272"/>
            <p14:sldId id="285"/>
          </p14:sldIdLst>
        </p14:section>
        <p14:section name="未來可能新增的部分" id="{3EA6DF77-B96D-4F38-98CF-AF434AF23CEF}">
          <p14:sldIdLst/>
        </p14:section>
        <p14:section name="下周進度&amp;參考資料" id="{F8A61ABA-914F-46C3-9F4D-5093C6B18832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彥 游" initials="俊彥" lastIdx="1" clrIdx="0">
    <p:extLst>
      <p:ext uri="{19B8F6BF-5375-455C-9EA6-DF929625EA0E}">
        <p15:presenceInfo xmlns:p15="http://schemas.microsoft.com/office/powerpoint/2012/main" userId="268cc057a0e4b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98840-9293-4633-ACD0-5447D2E9C9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A0804AFF-9C29-4011-B635-359AD928EF93}" type="pres">
      <dgm:prSet presAssocID="{9A198840-9293-4633-ACD0-5447D2E9C970}" presName="Name0" presStyleCnt="0">
        <dgm:presLayoutVars>
          <dgm:dir/>
          <dgm:resizeHandles val="exact"/>
        </dgm:presLayoutVars>
      </dgm:prSet>
      <dgm:spPr/>
    </dgm:pt>
  </dgm:ptLst>
  <dgm:cxnLst>
    <dgm:cxn modelId="{71A68977-E9C0-4DF8-B79A-64120ED2F854}" type="presOf" srcId="{9A198840-9293-4633-ACD0-5447D2E9C970}" destId="{A0804AFF-9C29-4011-B635-359AD928EF9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v6CCg2BC8&amp;t=516s" TargetMode="External"/><Relationship Id="rId2" Type="http://schemas.openxmlformats.org/officeDocument/2006/relationships/hyperlink" Target="https://squatuniversity.com/2016/04/20/the-real-science-of-the-squ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goQuocBao1010/Exercise-Correction" TargetMode="External"/><Relationship Id="rId5" Type="http://schemas.openxmlformats.org/officeDocument/2006/relationships/hyperlink" Target="https://assets.researchsquare.com/files/rs-2047283/v1_covered.pdf?c=1664462832" TargetMode="External"/><Relationship Id="rId4" Type="http://schemas.openxmlformats.org/officeDocument/2006/relationships/hyperlink" Target="https://devpost.com/software/form-a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515-0E0F-1B08-00DE-CDD90DFC6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424" y="1113974"/>
            <a:ext cx="9485152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DC57D5-FD21-A901-8D0A-ACF77055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27362"/>
          </a:xfrm>
        </p:spPr>
        <p:txBody>
          <a:bodyPr/>
          <a:lstStyle/>
          <a:p>
            <a:pPr algn="l"/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</p:txBody>
      </p:sp>
    </p:spTree>
    <p:extLst>
      <p:ext uri="{BB962C8B-B14F-4D97-AF65-F5344CB8AC3E}">
        <p14:creationId xmlns:p14="http://schemas.microsoft.com/office/powerpoint/2010/main" val="161819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91A7A-6CF7-C82A-04C2-0DA5459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功能性訓練動作姿態矯正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61AD7-7EBD-90A5-30CD-1CAB087F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系統同時也可以在使用者進行訓練時為使用者矯正訓練動作姿態，幫助使用者在不受傷的前提下有效率地訓練目標肌群。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774CD5-DD29-F49C-B9F9-DC755DF9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02" y="3037708"/>
            <a:ext cx="6504996" cy="392006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0E142A5-49E4-401B-C947-5DEAA0A42C8A}"/>
              </a:ext>
            </a:extLst>
          </p:cNvPr>
          <p:cNvSpPr txBox="1"/>
          <p:nvPr/>
        </p:nvSpPr>
        <p:spPr>
          <a:xfrm flipH="1">
            <a:off x="8613840" y="3429000"/>
            <a:ext cx="1982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0000"/>
                </a:solidFill>
              </a:rPr>
              <a:t>改正面的圖</a:t>
            </a:r>
          </a:p>
        </p:txBody>
      </p:sp>
    </p:spTree>
    <p:extLst>
      <p:ext uri="{BB962C8B-B14F-4D97-AF65-F5344CB8AC3E}">
        <p14:creationId xmlns:p14="http://schemas.microsoft.com/office/powerpoint/2010/main" val="2969864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1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腳張開約</a:t>
            </a:r>
            <a:r>
              <a:rPr lang="en-US" altLang="zh-TW" dirty="0"/>
              <a:t>1~1.5</a:t>
            </a:r>
            <a:r>
              <a:rPr lang="zh-TW" altLang="en-US" dirty="0"/>
              <a:t>個肩寬。</a:t>
            </a:r>
            <a:r>
              <a:rPr lang="en-US" altLang="zh-TW" dirty="0"/>
              <a:t>(</a:t>
            </a:r>
            <a:r>
              <a:rPr lang="zh-TW" altLang="en-US" dirty="0"/>
              <a:t>因每人身體構造不同所以有所區別</a:t>
            </a:r>
            <a:r>
              <a:rPr lang="en-US" altLang="zh-TW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膝蓋與髖部同時啟動。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頂峰時膝蓋應略超過腳趾。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脊椎保持中立</a:t>
            </a:r>
            <a:r>
              <a:rPr lang="en-US" altLang="zh-TW" dirty="0"/>
              <a:t>(</a:t>
            </a:r>
            <a:r>
              <a:rPr lang="zh-TW" altLang="en-US" dirty="0"/>
              <a:t>腰椎避免屈曲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9AEAA-35D9-2617-9C97-BEE75AB3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64" y="3203411"/>
            <a:ext cx="3995557" cy="331562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5716417-ED3C-59C9-A71F-93FE92D2C2E0}"/>
              </a:ext>
            </a:extLst>
          </p:cNvPr>
          <p:cNvCxnSpPr/>
          <p:nvPr/>
        </p:nvCxnSpPr>
        <p:spPr>
          <a:xfrm>
            <a:off x="9345336" y="3909270"/>
            <a:ext cx="822121" cy="19210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AD94AE8-4008-A247-9ACD-CA69AB71CE7F}"/>
              </a:ext>
            </a:extLst>
          </p:cNvPr>
          <p:cNvCxnSpPr/>
          <p:nvPr/>
        </p:nvCxnSpPr>
        <p:spPr>
          <a:xfrm>
            <a:off x="9320169" y="4211273"/>
            <a:ext cx="58723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244B1-6AE2-B7A2-123E-BE2B556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主要判定的依據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160B-661F-71D8-0380-74434B7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腳掌位置：雙腳之間的距離和肩寬的比例。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膝蓋位置：雙膝距離跟腳掌距離的比例。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8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62A67-1DF8-120C-0841-F9EA55A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CF0E5B-5FA7-4723-AEAB-FCF2C11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2"/>
              </a:rPr>
              <a:t>https://squatuniversity.com/2016/04/20/the-real-science-of-the-squat/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3"/>
              </a:rPr>
              <a:t>https://www.youtube.com/watch?v=bEv6CCg2BC8&amp;t=516s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4"/>
              </a:rPr>
              <a:t>Form AI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 AI Fitness Coach at Home using Image Recognition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b="1" i="0" u="none" strike="noStrike" dirty="0">
                <a:effectLst/>
                <a:latin typeface="-apple-system"/>
                <a:hlinkClick r:id="rId6"/>
              </a:rPr>
              <a:t>Exercise-Correction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21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8E4C4-E595-8FC1-CF09-7BEFA7B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1D310-E6BF-DFC2-5282-C781083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本周新增內容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設計動機與目的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系統功能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架設環境遇到的問題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下周進度</a:t>
            </a:r>
          </a:p>
        </p:txBody>
      </p:sp>
    </p:spTree>
    <p:extLst>
      <p:ext uri="{BB962C8B-B14F-4D97-AF65-F5344CB8AC3E}">
        <p14:creationId xmlns:p14="http://schemas.microsoft.com/office/powerpoint/2010/main" val="44993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FFCB-55F0-9B79-789E-7B7D9A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EBCE2-F87F-CCC2-453B-29D54DEE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現代人除了工作、念書之外，越來越多人利用閒暇時間來運動，其中選擇進入健身房重訓的風氣更是越來越盛行。然而新手剛踏入健身房，在沒有教練在一旁指導的情況下，非常容易因為姿勢不正確導致受傷。</a:t>
            </a:r>
            <a:br>
              <a:rPr lang="en-US" altLang="zh-TW" dirty="0"/>
            </a:br>
            <a:r>
              <a:rPr lang="zh-TW" altLang="en-US" dirty="0"/>
              <a:t>於是我們決定結合去年由學長所開發的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」，進一步</a:t>
            </a:r>
            <a:r>
              <a:rPr lang="zh-TW" altLang="en-US" dirty="0"/>
              <a:t>開發一款能夠提供使用者重訓姿勢評估及矯正的系統，而我們選擇特別著重在有著人體</a:t>
            </a:r>
            <a:r>
              <a:rPr lang="en-US" altLang="zh-TW" dirty="0"/>
              <a:t>70%</a:t>
            </a:r>
            <a:r>
              <a:rPr lang="zh-TW" altLang="en-US" dirty="0"/>
              <a:t>肌肉的下肢。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21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8E522-B387-23F8-FD8D-639737C6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9342-E2F5-9705-D619-A063D395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利用學長的資料完成</a:t>
            </a:r>
            <a:r>
              <a:rPr lang="en-US" altLang="zh-TW" dirty="0" err="1"/>
              <a:t>OpenPose</a:t>
            </a:r>
            <a:r>
              <a:rPr lang="zh-TW" altLang="en-US" dirty="0"/>
              <a:t>與虛擬環境的架設。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對</a:t>
            </a:r>
            <a:r>
              <a:rPr lang="en-US" altLang="zh-TW" dirty="0"/>
              <a:t>｢</a:t>
            </a:r>
            <a:r>
              <a:rPr lang="zh-TW" altLang="en-US" dirty="0"/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」進行進一步模仿，擴展到能偵測到其他動作的功能。</a:t>
            </a:r>
            <a:endParaRPr lang="en-US" altLang="zh-TW" b="0" i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38343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23805-C3C9-A7E9-2892-A4690E2C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CA8B-9C8B-CB51-B424-9350D6D5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功能性訓練動作姿態辨識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91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C6B90-00A7-8EF8-27DE-E985CD6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時程圖</a:t>
            </a: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A93BE22-41C9-7669-9BFD-BA038B1E8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684"/>
              </p:ext>
            </p:extLst>
          </p:nvPr>
        </p:nvGraphicFramePr>
        <p:xfrm>
          <a:off x="491392" y="1857669"/>
          <a:ext cx="11209215" cy="453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91">
                  <a:extLst>
                    <a:ext uri="{9D8B030D-6E8A-4147-A177-3AD203B41FA5}">
                      <a16:colId xmlns:a16="http://schemas.microsoft.com/office/drawing/2014/main" val="373477226"/>
                    </a:ext>
                  </a:extLst>
                </a:gridCol>
                <a:gridCol w="651704">
                  <a:extLst>
                    <a:ext uri="{9D8B030D-6E8A-4147-A177-3AD203B41FA5}">
                      <a16:colId xmlns:a16="http://schemas.microsoft.com/office/drawing/2014/main" val="1328017463"/>
                    </a:ext>
                  </a:extLst>
                </a:gridCol>
                <a:gridCol w="644382">
                  <a:extLst>
                    <a:ext uri="{9D8B030D-6E8A-4147-A177-3AD203B41FA5}">
                      <a16:colId xmlns:a16="http://schemas.microsoft.com/office/drawing/2014/main" val="421980312"/>
                    </a:ext>
                  </a:extLst>
                </a:gridCol>
                <a:gridCol w="673672">
                  <a:extLst>
                    <a:ext uri="{9D8B030D-6E8A-4147-A177-3AD203B41FA5}">
                      <a16:colId xmlns:a16="http://schemas.microsoft.com/office/drawing/2014/main" val="94971385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912632624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2724320194"/>
                    </a:ext>
                  </a:extLst>
                </a:gridCol>
                <a:gridCol w="739575">
                  <a:extLst>
                    <a:ext uri="{9D8B030D-6E8A-4147-A177-3AD203B41FA5}">
                      <a16:colId xmlns:a16="http://schemas.microsoft.com/office/drawing/2014/main" val="2020685476"/>
                    </a:ext>
                  </a:extLst>
                </a:gridCol>
                <a:gridCol w="754219">
                  <a:extLst>
                    <a:ext uri="{9D8B030D-6E8A-4147-A177-3AD203B41FA5}">
                      <a16:colId xmlns:a16="http://schemas.microsoft.com/office/drawing/2014/main" val="2525428753"/>
                    </a:ext>
                  </a:extLst>
                </a:gridCol>
                <a:gridCol w="688318">
                  <a:extLst>
                    <a:ext uri="{9D8B030D-6E8A-4147-A177-3AD203B41FA5}">
                      <a16:colId xmlns:a16="http://schemas.microsoft.com/office/drawing/2014/main" val="1743007733"/>
                    </a:ext>
                  </a:extLst>
                </a:gridCol>
                <a:gridCol w="761542">
                  <a:extLst>
                    <a:ext uri="{9D8B030D-6E8A-4147-A177-3AD203B41FA5}">
                      <a16:colId xmlns:a16="http://schemas.microsoft.com/office/drawing/2014/main" val="3163940680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3863239708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276681301"/>
                    </a:ext>
                  </a:extLst>
                </a:gridCol>
                <a:gridCol w="884458">
                  <a:extLst>
                    <a:ext uri="{9D8B030D-6E8A-4147-A177-3AD203B41FA5}">
                      <a16:colId xmlns:a16="http://schemas.microsoft.com/office/drawing/2014/main" val="3847619714"/>
                    </a:ext>
                  </a:extLst>
                </a:gridCol>
              </a:tblGrid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執行時間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月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9863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架設環境與文獻探討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2723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擷取深蹲姿勢建立判定標準及程式碼調整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9188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建立資料集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2751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資訊專題</a:t>
                      </a:r>
                      <a:r>
                        <a:rPr lang="en-US" altLang="zh-TW" dirty="0"/>
                        <a:t>I</a:t>
                      </a:r>
                      <a:r>
                        <a:rPr lang="zh-TW" altLang="en-US" dirty="0"/>
                        <a:t>期末</a:t>
                      </a:r>
                      <a:r>
                        <a:rPr lang="en-US" altLang="zh-TW" dirty="0"/>
                        <a:t>Proposal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0195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深蹲姿勢數據整理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33036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系統測試與維護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84127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成果發表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9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84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BBCD3-47C5-4584-A75B-6B38BF00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2A1B8AC-439F-072B-8183-A4AAFD10E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34" y="1825625"/>
            <a:ext cx="9250132" cy="4351338"/>
          </a:xfrm>
        </p:spPr>
      </p:pic>
    </p:spTree>
    <p:extLst>
      <p:ext uri="{BB962C8B-B14F-4D97-AF65-F5344CB8AC3E}">
        <p14:creationId xmlns:p14="http://schemas.microsoft.com/office/powerpoint/2010/main" val="2802658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3B508-F422-51A6-2C0C-2C28345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82E8ACE-AD55-DB35-8F13-DD81FDF3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851378"/>
              </p:ext>
            </p:extLst>
          </p:nvPr>
        </p:nvGraphicFramePr>
        <p:xfrm>
          <a:off x="143241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DE2F2393-859B-D225-8A91-6F877BE10578}"/>
              </a:ext>
            </a:extLst>
          </p:cNvPr>
          <p:cNvSpPr/>
          <p:nvPr/>
        </p:nvSpPr>
        <p:spPr>
          <a:xfrm>
            <a:off x="825861" y="1802682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影片擷取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ECC75A-7061-F339-E8AB-2C1DC5AC1B1B}"/>
              </a:ext>
            </a:extLst>
          </p:cNvPr>
          <p:cNvSpPr/>
          <p:nvPr/>
        </p:nvSpPr>
        <p:spPr>
          <a:xfrm>
            <a:off x="4597400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輸入擷取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DD8451-FD84-3B2C-B177-C616843C5114}"/>
              </a:ext>
            </a:extLst>
          </p:cNvPr>
          <p:cNvSpPr/>
          <p:nvPr/>
        </p:nvSpPr>
        <p:spPr>
          <a:xfrm>
            <a:off x="8362962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網頁顯示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6F6F5B-47CD-7625-7A37-B55A846640B8}"/>
              </a:ext>
            </a:extLst>
          </p:cNvPr>
          <p:cNvSpPr txBox="1"/>
          <p:nvPr/>
        </p:nvSpPr>
        <p:spPr>
          <a:xfrm>
            <a:off x="838200" y="5226146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拍攝影片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影片角度：正面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1D43920-15F7-55CB-D429-167E6D28E7B8}"/>
              </a:ext>
            </a:extLst>
          </p:cNvPr>
          <p:cNvSpPr/>
          <p:nvPr/>
        </p:nvSpPr>
        <p:spPr>
          <a:xfrm>
            <a:off x="3906953" y="1925474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4AAC741-09C4-8372-3283-8C4C07AAA7D5}"/>
              </a:ext>
            </a:extLst>
          </p:cNvPr>
          <p:cNvSpPr/>
          <p:nvPr/>
        </p:nvSpPr>
        <p:spPr>
          <a:xfrm>
            <a:off x="7672515" y="1924010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4BFEC9-D14A-0E6F-EB90-5BD7B51F0B48}"/>
              </a:ext>
            </a:extLst>
          </p:cNvPr>
          <p:cNvSpPr txBox="1"/>
          <p:nvPr/>
        </p:nvSpPr>
        <p:spPr>
          <a:xfrm>
            <a:off x="4270274" y="522614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OpenPose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進行關鍵點辨識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計算特定節點間的距離並與判定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標準做比較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E7397-5F71-8F98-09C2-554E1DD44E6D}"/>
              </a:ext>
            </a:extLst>
          </p:cNvPr>
          <p:cNvSpPr txBox="1"/>
          <p:nvPr/>
        </p:nvSpPr>
        <p:spPr>
          <a:xfrm>
            <a:off x="8035836" y="4718315"/>
            <a:ext cx="3651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顯示姿勢為</a:t>
            </a:r>
            <a:r>
              <a:rPr lang="en-US" altLang="zh-TW" dirty="0"/>
              <a:t>Correct</a:t>
            </a:r>
            <a:r>
              <a:rPr lang="zh-TW" altLang="en-US" dirty="0"/>
              <a:t>或</a:t>
            </a:r>
            <a:r>
              <a:rPr lang="en-US" altLang="zh-TW" dirty="0"/>
              <a:t>Incorrect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將根據蒐集的資料判定標準與非標準範圍，經系統判斷呈現以下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膝蓋位置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雙腳距離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蹲下時髖部位置 標準</a:t>
            </a:r>
            <a:r>
              <a:rPr lang="en-US" altLang="zh-TW" dirty="0"/>
              <a:t>/</a:t>
            </a:r>
            <a:r>
              <a:rPr lang="zh-TW" altLang="en-US" dirty="0"/>
              <a:t>過高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74DC42-02BF-D03C-0063-14739A615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052" y="2625285"/>
            <a:ext cx="2062815" cy="24692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7B35B0-EE1F-5F8E-4FE1-F6296710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852" y="2594021"/>
            <a:ext cx="2386294" cy="25513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C94C6D-8FDF-4B86-CDEE-1B08B86C6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046" y="2594021"/>
            <a:ext cx="3222818" cy="18045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F189CD-8659-3B0B-A457-53DB231BC9EA}"/>
              </a:ext>
            </a:extLst>
          </p:cNvPr>
          <p:cNvSpPr txBox="1"/>
          <p:nvPr/>
        </p:nvSpPr>
        <p:spPr>
          <a:xfrm>
            <a:off x="9388944" y="44430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示意圖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73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53C32-36F2-9F89-680A-DEF8D57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下肢的肌群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EC031-8485-A45A-C042-9B57C58A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533"/>
            <a:ext cx="10515600" cy="48125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股四頭肌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 臀大肌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腿後腱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小腿肌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避免動作太多做不完，先針對能把下肢所有肌肉都能練到的深蹲進行姿態辨識，若有餘力再新增其他肌群的訓練動作。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D2856-5BA7-BA07-B25A-A9B107E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01" y="365125"/>
            <a:ext cx="5711599" cy="3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037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1495</TotalTime>
  <Words>609</Words>
  <Application>Microsoft Office PowerPoint</Application>
  <PresentationFormat>寬螢幕</PresentationFormat>
  <Paragraphs>98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2" baseType="lpstr">
      <vt:lpstr>-apple-system</vt:lpstr>
      <vt:lpstr>AvenirNext LT Pro Medium</vt:lpstr>
      <vt:lpstr>微軟正黑體</vt:lpstr>
      <vt:lpstr>微軟正黑體</vt:lpstr>
      <vt:lpstr>Arial</vt:lpstr>
      <vt:lpstr>Avenir Next LT Pro</vt:lpstr>
      <vt:lpstr>Posterama</vt:lpstr>
      <vt:lpstr>Wingdings</vt:lpstr>
      <vt:lpstr>ExploreVTI</vt:lpstr>
      <vt:lpstr>下肢重訓姿勢矯正輔助系統</vt:lpstr>
      <vt:lpstr>目錄</vt:lpstr>
      <vt:lpstr>設計動機與目的</vt:lpstr>
      <vt:lpstr>設計動機與目的</vt:lpstr>
      <vt:lpstr>系統功能</vt:lpstr>
      <vt:lpstr>時程圖</vt:lpstr>
      <vt:lpstr>PowerPoint 簡報</vt:lpstr>
      <vt:lpstr>流程圖</vt:lpstr>
      <vt:lpstr>下肢的肌群</vt:lpstr>
      <vt:lpstr>功能性訓練動作姿態矯正</vt:lpstr>
      <vt:lpstr>訓練動作姿態矯正判定標準—深蹲</vt:lpstr>
      <vt:lpstr>主要判定的依據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提升運動表現輔助系統</dc:title>
  <dc:creator>俊彥 游</dc:creator>
  <cp:lastModifiedBy>開樹的花 一棵</cp:lastModifiedBy>
  <cp:revision>21</cp:revision>
  <dcterms:created xsi:type="dcterms:W3CDTF">2023-02-10T16:59:45Z</dcterms:created>
  <dcterms:modified xsi:type="dcterms:W3CDTF">2023-05-25T07:31:15Z</dcterms:modified>
</cp:coreProperties>
</file>